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3" r:id="rId4"/>
    <p:sldId id="283" r:id="rId5"/>
    <p:sldId id="266" r:id="rId6"/>
    <p:sldId id="284" r:id="rId7"/>
    <p:sldId id="276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736F"/>
    <a:srgbClr val="A6370F"/>
    <a:srgbClr val="D9A74A"/>
    <a:srgbClr val="A67563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74" autoAdjust="0"/>
    <p:restoredTop sz="94660"/>
  </p:normalViewPr>
  <p:slideViewPr>
    <p:cSldViewPr snapToGrid="0">
      <p:cViewPr varScale="1">
        <p:scale>
          <a:sx n="88" d="100"/>
          <a:sy n="88" d="100"/>
        </p:scale>
        <p:origin x="28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CD81-04F3-4CA3-BB1A-C34E0458D8A9}" type="datetimeFigureOut">
              <a:rPr lang="fr-BE" smtClean="0"/>
              <a:t>06-10-26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3C8B3-B553-4876-8C88-45ACE9E73B6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34793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CD81-04F3-4CA3-BB1A-C34E0458D8A9}" type="datetimeFigureOut">
              <a:rPr lang="fr-BE" smtClean="0"/>
              <a:t>06-10-26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3C8B3-B553-4876-8C88-45ACE9E73B6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49855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CD81-04F3-4CA3-BB1A-C34E0458D8A9}" type="datetimeFigureOut">
              <a:rPr lang="fr-BE" smtClean="0"/>
              <a:t>06-10-26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3C8B3-B553-4876-8C88-45ACE9E73B6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02155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CD81-04F3-4CA3-BB1A-C34E0458D8A9}" type="datetimeFigureOut">
              <a:rPr lang="fr-BE" smtClean="0"/>
              <a:t>06-10-26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3C8B3-B553-4876-8C88-45ACE9E73B6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0026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CD81-04F3-4CA3-BB1A-C34E0458D8A9}" type="datetimeFigureOut">
              <a:rPr lang="fr-BE" smtClean="0"/>
              <a:t>06-10-26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3C8B3-B553-4876-8C88-45ACE9E73B6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9727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CD81-04F3-4CA3-BB1A-C34E0458D8A9}" type="datetimeFigureOut">
              <a:rPr lang="fr-BE" smtClean="0"/>
              <a:t>06-10-26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3C8B3-B553-4876-8C88-45ACE9E73B6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1562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CD81-04F3-4CA3-BB1A-C34E0458D8A9}" type="datetimeFigureOut">
              <a:rPr lang="fr-BE" smtClean="0"/>
              <a:t>06-10-26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3C8B3-B553-4876-8C88-45ACE9E73B6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54493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CD81-04F3-4CA3-BB1A-C34E0458D8A9}" type="datetimeFigureOut">
              <a:rPr lang="fr-BE" smtClean="0"/>
              <a:t>06-10-26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3C8B3-B553-4876-8C88-45ACE9E73B6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9802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CD81-04F3-4CA3-BB1A-C34E0458D8A9}" type="datetimeFigureOut">
              <a:rPr lang="fr-BE" smtClean="0"/>
              <a:t>06-10-26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3C8B3-B553-4876-8C88-45ACE9E73B6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24950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CD81-04F3-4CA3-BB1A-C34E0458D8A9}" type="datetimeFigureOut">
              <a:rPr lang="fr-BE" smtClean="0"/>
              <a:t>06-10-26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3C8B3-B553-4876-8C88-45ACE9E73B6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04322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CD81-04F3-4CA3-BB1A-C34E0458D8A9}" type="datetimeFigureOut">
              <a:rPr lang="fr-BE" smtClean="0"/>
              <a:t>06-10-26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3C8B3-B553-4876-8C88-45ACE9E73B6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7139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5CD81-04F3-4CA3-BB1A-C34E0458D8A9}" type="datetimeFigureOut">
              <a:rPr lang="fr-BE" smtClean="0"/>
              <a:t>06-10-26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3C8B3-B553-4876-8C88-45ACE9E73B6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19715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3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10" Type="http://schemas.openxmlformats.org/officeDocument/2006/relationships/image" Target="../media/image4.jpeg"/><Relationship Id="rId4" Type="http://schemas.openxmlformats.org/officeDocument/2006/relationships/tags" Target="../tags/tag14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tags" Target="../tags/tag29.xml"/><Relationship Id="rId18" Type="http://schemas.openxmlformats.org/officeDocument/2006/relationships/image" Target="../media/image3.png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tags" Target="../tags/tag28.xml"/><Relationship Id="rId17" Type="http://schemas.openxmlformats.org/officeDocument/2006/relationships/image" Target="../media/image2.png"/><Relationship Id="rId2" Type="http://schemas.openxmlformats.org/officeDocument/2006/relationships/tags" Target="../tags/tag18.xml"/><Relationship Id="rId16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tags" Target="../tags/tag27.xml"/><Relationship Id="rId5" Type="http://schemas.openxmlformats.org/officeDocument/2006/relationships/tags" Target="../tags/tag21.xml"/><Relationship Id="rId15" Type="http://schemas.openxmlformats.org/officeDocument/2006/relationships/tags" Target="../tags/tag31.xml"/><Relationship Id="rId10" Type="http://schemas.openxmlformats.org/officeDocument/2006/relationships/tags" Target="../tags/tag26.xml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tags" Target="../tags/tag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5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-296092" y="1855218"/>
            <a:ext cx="12192000" cy="1219201"/>
          </a:xfrm>
        </p:spPr>
        <p:txBody>
          <a:bodyPr>
            <a:normAutofit/>
          </a:bodyPr>
          <a:lstStyle/>
          <a:p>
            <a:r>
              <a:rPr lang="fr-BE" sz="7200" b="1" i="1" dirty="0">
                <a:solidFill>
                  <a:srgbClr val="48736F"/>
                </a:solidFill>
                <a:latin typeface="+mj-lt"/>
              </a:rPr>
              <a:t>« </a:t>
            </a:r>
            <a:r>
              <a:rPr lang="fr-BE" sz="7200" b="1" i="1" dirty="0" smtClean="0">
                <a:solidFill>
                  <a:srgbClr val="48736F"/>
                </a:solidFill>
                <a:latin typeface="+mj-lt"/>
              </a:rPr>
              <a:t>Le dispositif Article 61</a:t>
            </a:r>
            <a:r>
              <a:rPr lang="fr-BE" sz="7200" b="1" i="1" dirty="0">
                <a:solidFill>
                  <a:srgbClr val="48736F"/>
                </a:solidFill>
                <a:latin typeface="+mj-lt"/>
              </a:rPr>
              <a:t> »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633" y="5860745"/>
            <a:ext cx="3164749" cy="85662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6"/>
          <a:srcRect l="35643" r="23338"/>
          <a:stretch/>
        </p:blipFill>
        <p:spPr>
          <a:xfrm>
            <a:off x="10633165" y="5747944"/>
            <a:ext cx="1262743" cy="96942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1" name="Rectangle 10"/>
          <p:cNvSpPr/>
          <p:nvPr>
            <p:custDataLst>
              <p:tags r:id="rId2"/>
            </p:custDataLst>
          </p:nvPr>
        </p:nvSpPr>
        <p:spPr>
          <a:xfrm>
            <a:off x="2530629" y="3627149"/>
            <a:ext cx="64914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BE" sz="2400" b="1" i="1" dirty="0" smtClean="0">
                <a:solidFill>
                  <a:srgbClr val="48736F"/>
                </a:solidFill>
              </a:rPr>
              <a:t>Boostez votre entreprise</a:t>
            </a:r>
            <a:endParaRPr lang="fr-BE" sz="2400" b="1" i="1" dirty="0">
              <a:solidFill>
                <a:srgbClr val="4873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69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>
            <p:custDataLst>
              <p:tags r:id="rId1"/>
            </p:custDataLst>
          </p:nvPr>
        </p:nvSpPr>
        <p:spPr>
          <a:xfrm>
            <a:off x="1672044" y="305734"/>
            <a:ext cx="84124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BE" sz="4000" b="1" i="1" u="sng" dirty="0" smtClean="0">
                <a:solidFill>
                  <a:srgbClr val="48736F"/>
                </a:solidFill>
              </a:rPr>
              <a:t>De </a:t>
            </a:r>
            <a:r>
              <a:rPr lang="fr-BE" sz="4000" b="1" i="1" u="sng" dirty="0">
                <a:solidFill>
                  <a:srgbClr val="48736F"/>
                </a:solidFill>
              </a:rPr>
              <a:t>quoi s’agit-il ?</a:t>
            </a:r>
          </a:p>
          <a:p>
            <a:pPr algn="ctr"/>
            <a:endParaRPr lang="fr-BE" sz="2400" b="1" i="1" dirty="0">
              <a:solidFill>
                <a:srgbClr val="48736F"/>
              </a:solidFill>
            </a:endParaRPr>
          </a:p>
        </p:txBody>
      </p:sp>
      <p:sp>
        <p:nvSpPr>
          <p:cNvPr id="20" name="Rectangle à coins arrondis 19"/>
          <p:cNvSpPr/>
          <p:nvPr>
            <p:custDataLst>
              <p:tags r:id="rId2"/>
            </p:custDataLst>
          </p:nvPr>
        </p:nvSpPr>
        <p:spPr>
          <a:xfrm>
            <a:off x="1173313" y="2006967"/>
            <a:ext cx="9864422" cy="592364"/>
          </a:xfrm>
          <a:prstGeom prst="roundRect">
            <a:avLst/>
          </a:prstGeom>
          <a:solidFill>
            <a:srgbClr val="48736F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i="1" dirty="0">
                <a:solidFill>
                  <a:schemeClr val="bg1"/>
                </a:solidFill>
              </a:rPr>
              <a:t>Article de la Loi Organique des CPAS</a:t>
            </a:r>
          </a:p>
        </p:txBody>
      </p:sp>
      <p:sp>
        <p:nvSpPr>
          <p:cNvPr id="21" name="Rectangle à coins arrondis 20"/>
          <p:cNvSpPr/>
          <p:nvPr>
            <p:custDataLst>
              <p:tags r:id="rId3"/>
            </p:custDataLst>
          </p:nvPr>
        </p:nvSpPr>
        <p:spPr>
          <a:xfrm>
            <a:off x="1173313" y="3223346"/>
            <a:ext cx="9864422" cy="1048062"/>
          </a:xfrm>
          <a:prstGeom prst="roundRect">
            <a:avLst/>
          </a:prstGeom>
          <a:solidFill>
            <a:srgbClr val="48736F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i="1" dirty="0">
                <a:solidFill>
                  <a:schemeClr val="bg1"/>
                </a:solidFill>
              </a:rPr>
              <a:t>Le CPAS peut soutenir financièrement un employeur</a:t>
            </a:r>
          </a:p>
          <a:p>
            <a:pPr algn="ctr"/>
            <a:r>
              <a:rPr lang="fr-BE" sz="3200" b="1" i="1" dirty="0">
                <a:solidFill>
                  <a:schemeClr val="bg1"/>
                </a:solidFill>
              </a:rPr>
              <a:t>qui engage un bénéficiaire du CPAS.</a:t>
            </a:r>
          </a:p>
        </p:txBody>
      </p:sp>
      <p:sp>
        <p:nvSpPr>
          <p:cNvPr id="23" name="Rectangle à coins arrondis 22"/>
          <p:cNvSpPr/>
          <p:nvPr>
            <p:custDataLst>
              <p:tags r:id="rId4"/>
            </p:custDataLst>
          </p:nvPr>
        </p:nvSpPr>
        <p:spPr>
          <a:xfrm>
            <a:off x="1173313" y="4895423"/>
            <a:ext cx="9864422" cy="592364"/>
          </a:xfrm>
          <a:prstGeom prst="roundRect">
            <a:avLst/>
          </a:prstGeom>
          <a:solidFill>
            <a:srgbClr val="48736F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800" b="1" i="1" dirty="0">
                <a:solidFill>
                  <a:schemeClr val="bg1"/>
                </a:solidFill>
              </a:rPr>
              <a:t>Objectif : favoriser l’accès à l’emploi et l’insertion professionnelle.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633" y="5860745"/>
            <a:ext cx="3164749" cy="85662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7"/>
          <a:srcRect l="35643" r="23338"/>
          <a:stretch/>
        </p:blipFill>
        <p:spPr>
          <a:xfrm>
            <a:off x="10633165" y="5747944"/>
            <a:ext cx="1262743" cy="969425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99776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>
            <p:custDataLst>
              <p:tags r:id="rId1"/>
            </p:custDataLst>
          </p:nvPr>
        </p:nvSpPr>
        <p:spPr>
          <a:xfrm>
            <a:off x="-174172" y="468032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BE" sz="36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Concrètement ?</a:t>
            </a:r>
            <a:endParaRPr lang="fr-BE" sz="3600" b="1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à coins arrondis 4"/>
          <p:cNvSpPr/>
          <p:nvPr>
            <p:custDataLst>
              <p:tags r:id="rId2"/>
            </p:custDataLst>
          </p:nvPr>
        </p:nvSpPr>
        <p:spPr>
          <a:xfrm>
            <a:off x="784552" y="1114363"/>
            <a:ext cx="3109967" cy="2844800"/>
          </a:xfrm>
          <a:prstGeom prst="roundRect">
            <a:avLst/>
          </a:prstGeom>
          <a:solidFill>
            <a:srgbClr val="D9A74A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Coup de pouce financier pour vos recrutements :</a:t>
            </a:r>
          </a:p>
          <a:p>
            <a:pPr algn="ctr"/>
            <a:endParaRPr lang="fr-BE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BE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Subvention mensuelle du CPAS de 1956,33€ pour un temps plein (max. 12 mois)</a:t>
            </a:r>
          </a:p>
          <a:p>
            <a:endParaRPr lang="fr-BE" sz="16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BE" sz="1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Rectangle à coins arrondis 7"/>
          <p:cNvSpPr/>
          <p:nvPr>
            <p:custDataLst>
              <p:tags r:id="rId3"/>
            </p:custDataLst>
          </p:nvPr>
        </p:nvSpPr>
        <p:spPr>
          <a:xfrm>
            <a:off x="4082739" y="3756297"/>
            <a:ext cx="3862848" cy="2391954"/>
          </a:xfrm>
          <a:prstGeom prst="roundRect">
            <a:avLst/>
          </a:prstGeom>
          <a:solidFill>
            <a:srgbClr val="D9A74A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0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CPAS travaille en étroite collaboration avec vous et le travailleur afin de favoriser une expérience réussie.</a:t>
            </a:r>
          </a:p>
        </p:txBody>
      </p:sp>
      <p:sp>
        <p:nvSpPr>
          <p:cNvPr id="9" name="Rectangle à coins arrondis 8"/>
          <p:cNvSpPr/>
          <p:nvPr>
            <p:custDataLst>
              <p:tags r:id="rId4"/>
            </p:custDataLst>
          </p:nvPr>
        </p:nvSpPr>
        <p:spPr>
          <a:xfrm>
            <a:off x="8133807" y="1114363"/>
            <a:ext cx="3109967" cy="2844800"/>
          </a:xfrm>
          <a:prstGeom prst="roundRect">
            <a:avLst/>
          </a:prstGeom>
          <a:solidFill>
            <a:srgbClr val="D9A74A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Quels travailleurs ?</a:t>
            </a:r>
            <a:endParaRPr lang="fr-BE" sz="20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endParaRPr lang="fr-BE" sz="20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fr-BE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Bénéficiaire du CPAS,</a:t>
            </a:r>
            <a:endParaRPr lang="fr-BE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fr-BE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Profils adaptés à vos besoins,</a:t>
            </a:r>
            <a:endParaRPr lang="fr-BE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fr-BE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Travailleurs accompagnés et suivis par le CPAS</a:t>
            </a:r>
            <a:endParaRPr lang="fr-BE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633" y="5860745"/>
            <a:ext cx="3164749" cy="85662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7"/>
          <a:srcRect l="35643" r="23338"/>
          <a:stretch/>
        </p:blipFill>
        <p:spPr>
          <a:xfrm>
            <a:off x="10633165" y="5747944"/>
            <a:ext cx="1262743" cy="969425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66267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>
            <p:custDataLst>
              <p:tags r:id="rId1"/>
            </p:custDataLst>
          </p:nvPr>
        </p:nvSpPr>
        <p:spPr>
          <a:xfrm>
            <a:off x="871614" y="489972"/>
            <a:ext cx="104487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BE" sz="2800" b="1" i="1" u="sng" dirty="0" smtClean="0">
                <a:solidFill>
                  <a:srgbClr val="48736F"/>
                </a:solidFill>
              </a:rPr>
              <a:t>Un partenariat gagnant – gagnant !</a:t>
            </a:r>
            <a:endParaRPr lang="fr-BE" sz="2800" b="1" i="1" u="sng" dirty="0">
              <a:solidFill>
                <a:srgbClr val="48736F"/>
              </a:solidFill>
            </a:endParaRPr>
          </a:p>
        </p:txBody>
      </p:sp>
      <p:cxnSp>
        <p:nvCxnSpPr>
          <p:cNvPr id="52" name="Connecteur droit 51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871614" y="6029627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D9EBB350-917F-0047-B708-0FEA513F082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71614" y="1443430"/>
            <a:ext cx="104487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2400" b="1" i="1" dirty="0" smtClean="0">
                <a:solidFill>
                  <a:srgbClr val="48736F"/>
                </a:solidFill>
              </a:rPr>
              <a:t>Convention claire entre vous, le CPAS et le travailleur ;</a:t>
            </a:r>
            <a:endParaRPr lang="fr-BE" sz="2400" b="1" i="1" dirty="0">
              <a:solidFill>
                <a:srgbClr val="48736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90F7DD-D4FC-6747-A462-FFA50353D4D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71614" y="2097950"/>
            <a:ext cx="104487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2400" b="1" i="1" dirty="0" smtClean="0">
                <a:solidFill>
                  <a:srgbClr val="48736F"/>
                </a:solidFill>
              </a:rPr>
              <a:t>Accompagnement social assuré par le CPAS ;</a:t>
            </a:r>
            <a:endParaRPr lang="fr-BE" sz="2400" b="1" i="1" dirty="0">
              <a:solidFill>
                <a:srgbClr val="48736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57B623-7C37-A446-8EDF-0627667FB62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71614" y="2752470"/>
            <a:ext cx="104487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2400" b="1" i="1" dirty="0" smtClean="0">
                <a:solidFill>
                  <a:srgbClr val="48736F"/>
                </a:solidFill>
              </a:rPr>
              <a:t>Intégration du travailleur comme tout autre salarié, en allégeant vos coûts avec une subvention.</a:t>
            </a:r>
            <a:endParaRPr lang="fr-BE" sz="2400" b="1" i="1" dirty="0">
              <a:solidFill>
                <a:srgbClr val="48736F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633" y="5860745"/>
            <a:ext cx="3164749" cy="85662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9"/>
          <a:srcRect l="35643" r="23338"/>
          <a:stretch/>
        </p:blipFill>
        <p:spPr>
          <a:xfrm>
            <a:off x="10633165" y="5747944"/>
            <a:ext cx="1262743" cy="96942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026" name="Picture 2" descr="image0.jpe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97"/>
          <a:stretch/>
        </p:blipFill>
        <p:spPr bwMode="auto">
          <a:xfrm>
            <a:off x="2423568" y="3763430"/>
            <a:ext cx="6006330" cy="191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A90F7DD-D4FC-6747-A462-FFA50353D4D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587944" y="4306607"/>
            <a:ext cx="3185288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BE" sz="2400" b="1" i="1" dirty="0" smtClean="0">
                <a:solidFill>
                  <a:srgbClr val="C00000"/>
                </a:solidFill>
              </a:rPr>
              <a:t>Economies employeur :</a:t>
            </a:r>
          </a:p>
          <a:p>
            <a:r>
              <a:rPr lang="fr-BE" sz="2400" b="1" i="1" dirty="0" smtClean="0">
                <a:solidFill>
                  <a:srgbClr val="C00000"/>
                </a:solidFill>
              </a:rPr>
              <a:t>23 400€ sur 12 mois</a:t>
            </a:r>
            <a:endParaRPr lang="fr-BE" sz="24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981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à coins arrondis 19"/>
          <p:cNvSpPr/>
          <p:nvPr>
            <p:custDataLst>
              <p:tags r:id="rId1"/>
            </p:custDataLst>
          </p:nvPr>
        </p:nvSpPr>
        <p:spPr>
          <a:xfrm>
            <a:off x="3995352" y="2909220"/>
            <a:ext cx="3973210" cy="944573"/>
          </a:xfrm>
          <a:prstGeom prst="roundRect">
            <a:avLst/>
          </a:prstGeom>
          <a:solidFill>
            <a:srgbClr val="A6370F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600" b="1" i="1" dirty="0" smtClean="0">
                <a:solidFill>
                  <a:schemeClr val="bg1"/>
                </a:solidFill>
              </a:rPr>
              <a:t>Obligations</a:t>
            </a:r>
            <a:endParaRPr lang="fr-BE" sz="2800" b="1" i="1" dirty="0">
              <a:solidFill>
                <a:schemeClr val="bg1"/>
              </a:solidFill>
            </a:endParaRPr>
          </a:p>
          <a:p>
            <a:pPr algn="ctr"/>
            <a:r>
              <a:rPr lang="fr-BE" b="1" i="1" dirty="0" smtClean="0">
                <a:solidFill>
                  <a:schemeClr val="bg1"/>
                </a:solidFill>
              </a:rPr>
              <a:t>de l’employeur</a:t>
            </a:r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277099" y="1957129"/>
            <a:ext cx="320792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3200" b="1" dirty="0" smtClean="0">
                <a:solidFill>
                  <a:srgbClr val="A6370F"/>
                </a:solidFill>
              </a:rPr>
              <a:t>Signer un</a:t>
            </a:r>
          </a:p>
          <a:p>
            <a:r>
              <a:rPr lang="fr-BE" sz="3200" b="1" dirty="0">
                <a:solidFill>
                  <a:srgbClr val="A6370F"/>
                </a:solidFill>
              </a:rPr>
              <a:t>c</a:t>
            </a:r>
            <a:r>
              <a:rPr lang="fr-BE" sz="3200" b="1" dirty="0" smtClean="0">
                <a:solidFill>
                  <a:srgbClr val="A6370F"/>
                </a:solidFill>
              </a:rPr>
              <a:t>ontrat de travail</a:t>
            </a:r>
          </a:p>
          <a:p>
            <a:r>
              <a:rPr lang="fr-BE" sz="3200" b="1" dirty="0" smtClean="0">
                <a:solidFill>
                  <a:srgbClr val="A6370F"/>
                </a:solidFill>
              </a:rPr>
              <a:t>(au moins 3 mois)</a:t>
            </a:r>
            <a:endParaRPr lang="fr-BE" sz="3200" dirty="0">
              <a:solidFill>
                <a:srgbClr val="A6370F"/>
              </a:solidFill>
            </a:endParaRPr>
          </a:p>
        </p:txBody>
      </p:sp>
      <p:sp>
        <p:nvSpPr>
          <p:cNvPr id="7" name="Rectangle 6"/>
          <p:cNvSpPr/>
          <p:nvPr>
            <p:custDataLst>
              <p:tags r:id="rId3"/>
            </p:custDataLst>
          </p:nvPr>
        </p:nvSpPr>
        <p:spPr>
          <a:xfrm>
            <a:off x="2773805" y="585895"/>
            <a:ext cx="232621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3200" b="1" dirty="0" smtClean="0">
                <a:solidFill>
                  <a:srgbClr val="A6370F"/>
                </a:solidFill>
              </a:rPr>
              <a:t>Encadrer</a:t>
            </a:r>
          </a:p>
          <a:p>
            <a:r>
              <a:rPr lang="fr-BE" sz="3200" b="1" dirty="0" smtClean="0">
                <a:solidFill>
                  <a:srgbClr val="A6370F"/>
                </a:solidFill>
              </a:rPr>
              <a:t>le travailleur</a:t>
            </a:r>
            <a:endParaRPr lang="fr-BE" sz="3200" dirty="0">
              <a:solidFill>
                <a:srgbClr val="A6370F"/>
              </a:solidFill>
            </a:endParaRPr>
          </a:p>
        </p:txBody>
      </p:sp>
      <p:sp>
        <p:nvSpPr>
          <p:cNvPr id="8" name="Rectangle 7"/>
          <p:cNvSpPr/>
          <p:nvPr>
            <p:custDataLst>
              <p:tags r:id="rId4"/>
            </p:custDataLst>
          </p:nvPr>
        </p:nvSpPr>
        <p:spPr>
          <a:xfrm>
            <a:off x="5297189" y="554779"/>
            <a:ext cx="221246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3200" b="1" dirty="0" smtClean="0">
                <a:solidFill>
                  <a:srgbClr val="A6370F"/>
                </a:solidFill>
              </a:rPr>
              <a:t>Désigner un</a:t>
            </a:r>
          </a:p>
          <a:p>
            <a:r>
              <a:rPr lang="fr-BE" sz="3200" b="1" dirty="0" smtClean="0">
                <a:solidFill>
                  <a:srgbClr val="A6370F"/>
                </a:solidFill>
              </a:rPr>
              <a:t>tuteur</a:t>
            </a:r>
            <a:endParaRPr lang="fr-BE" sz="3200" dirty="0">
              <a:solidFill>
                <a:srgbClr val="A6370F"/>
              </a:solidFill>
            </a:endParaRPr>
          </a:p>
        </p:txBody>
      </p:sp>
      <p:sp>
        <p:nvSpPr>
          <p:cNvPr id="9" name="Rectangle 8"/>
          <p:cNvSpPr/>
          <p:nvPr>
            <p:custDataLst>
              <p:tags r:id="rId5"/>
            </p:custDataLst>
          </p:nvPr>
        </p:nvSpPr>
        <p:spPr>
          <a:xfrm>
            <a:off x="8418538" y="585895"/>
            <a:ext cx="192546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3200" b="1" dirty="0" smtClean="0">
                <a:solidFill>
                  <a:srgbClr val="A6370F"/>
                </a:solidFill>
              </a:rPr>
              <a:t>Former le</a:t>
            </a:r>
          </a:p>
          <a:p>
            <a:r>
              <a:rPr lang="fr-BE" sz="3200" b="1" dirty="0" smtClean="0">
                <a:solidFill>
                  <a:srgbClr val="A6370F"/>
                </a:solidFill>
              </a:rPr>
              <a:t>travailleur</a:t>
            </a:r>
            <a:endParaRPr lang="fr-BE" sz="3200" dirty="0">
              <a:solidFill>
                <a:srgbClr val="A6370F"/>
              </a:solidFill>
            </a:endParaRPr>
          </a:p>
        </p:txBody>
      </p:sp>
      <p:sp>
        <p:nvSpPr>
          <p:cNvPr id="11" name="Rectangle 10"/>
          <p:cNvSpPr/>
          <p:nvPr>
            <p:custDataLst>
              <p:tags r:id="rId6"/>
            </p:custDataLst>
          </p:nvPr>
        </p:nvSpPr>
        <p:spPr>
          <a:xfrm>
            <a:off x="8244701" y="3214602"/>
            <a:ext cx="394729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3200" b="1" dirty="0" smtClean="0">
                <a:solidFill>
                  <a:srgbClr val="A6370F"/>
                </a:solidFill>
              </a:rPr>
              <a:t>Intégrer le travailleur</a:t>
            </a:r>
          </a:p>
          <a:p>
            <a:r>
              <a:rPr lang="fr-BE" sz="3200" b="1" dirty="0">
                <a:solidFill>
                  <a:srgbClr val="A6370F"/>
                </a:solidFill>
              </a:rPr>
              <a:t>a</a:t>
            </a:r>
            <a:r>
              <a:rPr lang="fr-BE" sz="3200" b="1" dirty="0" smtClean="0">
                <a:solidFill>
                  <a:srgbClr val="A6370F"/>
                </a:solidFill>
              </a:rPr>
              <a:t>u sein de la structure</a:t>
            </a:r>
            <a:endParaRPr lang="fr-BE" sz="3200" dirty="0">
              <a:solidFill>
                <a:srgbClr val="A6370F"/>
              </a:solidFill>
            </a:endParaRPr>
          </a:p>
        </p:txBody>
      </p:sp>
      <p:sp>
        <p:nvSpPr>
          <p:cNvPr id="12" name="Rectangle 11"/>
          <p:cNvSpPr/>
          <p:nvPr>
            <p:custDataLst>
              <p:tags r:id="rId7"/>
            </p:custDataLst>
          </p:nvPr>
        </p:nvSpPr>
        <p:spPr>
          <a:xfrm>
            <a:off x="566631" y="4647624"/>
            <a:ext cx="583679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BE" sz="3200" b="1" dirty="0" smtClean="0">
                <a:solidFill>
                  <a:srgbClr val="A6370F"/>
                </a:solidFill>
              </a:rPr>
              <a:t>Fournir au CPAS et au travailleur, </a:t>
            </a:r>
          </a:p>
          <a:p>
            <a:pPr algn="ctr"/>
            <a:r>
              <a:rPr lang="fr-BE" sz="3200" b="1" dirty="0">
                <a:solidFill>
                  <a:srgbClr val="A6370F"/>
                </a:solidFill>
              </a:rPr>
              <a:t>u</a:t>
            </a:r>
            <a:r>
              <a:rPr lang="fr-BE" sz="3200" b="1" dirty="0" smtClean="0">
                <a:solidFill>
                  <a:srgbClr val="A6370F"/>
                </a:solidFill>
              </a:rPr>
              <a:t>ne description de fonction</a:t>
            </a:r>
            <a:endParaRPr lang="fr-BE" sz="3200" b="1" dirty="0">
              <a:solidFill>
                <a:srgbClr val="A6370F"/>
              </a:solidFill>
            </a:endParaRPr>
          </a:p>
        </p:txBody>
      </p:sp>
      <p:cxnSp>
        <p:nvCxnSpPr>
          <p:cNvPr id="6" name="Connecteur en arc 5"/>
          <p:cNvCxnSpPr>
            <a:endCxn id="7" idx="2"/>
          </p:cNvCxnSpPr>
          <p:nvPr>
            <p:custDataLst>
              <p:tags r:id="rId8"/>
            </p:custDataLst>
          </p:nvPr>
        </p:nvCxnSpPr>
        <p:spPr>
          <a:xfrm rot="16200000" flipV="1">
            <a:off x="3372040" y="2227985"/>
            <a:ext cx="1279094" cy="149350"/>
          </a:xfrm>
          <a:prstGeom prst="curvedConnector3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en arc 14"/>
          <p:cNvCxnSpPr>
            <a:endCxn id="8" idx="2"/>
          </p:cNvCxnSpPr>
          <p:nvPr>
            <p:custDataLst>
              <p:tags r:id="rId9"/>
            </p:custDataLst>
          </p:nvPr>
        </p:nvCxnSpPr>
        <p:spPr>
          <a:xfrm rot="5400000" flipH="1" flipV="1">
            <a:off x="5306729" y="1814413"/>
            <a:ext cx="1279109" cy="914278"/>
          </a:xfrm>
          <a:prstGeom prst="curvedConnector3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en arc 16"/>
          <p:cNvCxnSpPr>
            <a:endCxn id="9" idx="1"/>
          </p:cNvCxnSpPr>
          <p:nvPr>
            <p:custDataLst>
              <p:tags r:id="rId10"/>
            </p:custDataLst>
          </p:nvPr>
        </p:nvCxnSpPr>
        <p:spPr>
          <a:xfrm rot="5400000" flipH="1" flipV="1">
            <a:off x="7167716" y="1658398"/>
            <a:ext cx="1784715" cy="716929"/>
          </a:xfrm>
          <a:prstGeom prst="curvedConnector2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en arc 20"/>
          <p:cNvCxnSpPr>
            <a:endCxn id="11" idx="1"/>
          </p:cNvCxnSpPr>
          <p:nvPr>
            <p:custDataLst>
              <p:tags r:id="rId11"/>
            </p:custDataLst>
          </p:nvPr>
        </p:nvCxnSpPr>
        <p:spPr>
          <a:xfrm rot="16200000" flipH="1">
            <a:off x="7837327" y="3345836"/>
            <a:ext cx="538609" cy="276139"/>
          </a:xfrm>
          <a:prstGeom prst="curvedConnector2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en arc 25"/>
          <p:cNvCxnSpPr>
            <a:stCxn id="20" idx="1"/>
            <a:endCxn id="4" idx="3"/>
          </p:cNvCxnSpPr>
          <p:nvPr>
            <p:custDataLst>
              <p:tags r:id="rId12"/>
            </p:custDataLst>
          </p:nvPr>
        </p:nvCxnSpPr>
        <p:spPr>
          <a:xfrm rot="10800000">
            <a:off x="3485028" y="2741959"/>
            <a:ext cx="510324" cy="639548"/>
          </a:xfrm>
          <a:prstGeom prst="curvedConnector3">
            <a:avLst>
              <a:gd name="adj1" fmla="val 50000"/>
            </a:avLst>
          </a:prstGeom>
          <a:ln w="254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en arc 31"/>
          <p:cNvCxnSpPr>
            <a:endCxn id="12" idx="0"/>
          </p:cNvCxnSpPr>
          <p:nvPr>
            <p:custDataLst>
              <p:tags r:id="rId13"/>
            </p:custDataLst>
          </p:nvPr>
        </p:nvCxnSpPr>
        <p:spPr>
          <a:xfrm rot="5400000">
            <a:off x="3396468" y="3942354"/>
            <a:ext cx="793829" cy="616710"/>
          </a:xfrm>
          <a:prstGeom prst="curvedConnector3">
            <a:avLst>
              <a:gd name="adj1" fmla="val 50000"/>
            </a:avLst>
          </a:prstGeom>
          <a:ln w="254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0633" y="5860745"/>
            <a:ext cx="3164749" cy="85662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18"/>
          <a:srcRect l="35643" r="23338"/>
          <a:stretch/>
        </p:blipFill>
        <p:spPr>
          <a:xfrm>
            <a:off x="10633165" y="5747944"/>
            <a:ext cx="1262743" cy="96942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3" name="Rectangle 22"/>
          <p:cNvSpPr/>
          <p:nvPr>
            <p:custDataLst>
              <p:tags r:id="rId14"/>
            </p:custDataLst>
          </p:nvPr>
        </p:nvSpPr>
        <p:spPr>
          <a:xfrm>
            <a:off x="7020134" y="4589336"/>
            <a:ext cx="452098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3200" b="1" dirty="0" smtClean="0">
                <a:solidFill>
                  <a:srgbClr val="A6370F"/>
                </a:solidFill>
              </a:rPr>
              <a:t>Fournir la fiche de paie et</a:t>
            </a:r>
          </a:p>
          <a:p>
            <a:r>
              <a:rPr lang="fr-BE" sz="3200" b="1" dirty="0" smtClean="0">
                <a:solidFill>
                  <a:srgbClr val="A6370F"/>
                </a:solidFill>
              </a:rPr>
              <a:t>la preuve de paiement</a:t>
            </a:r>
            <a:endParaRPr lang="fr-BE" sz="3200" b="1" dirty="0" smtClean="0">
              <a:solidFill>
                <a:srgbClr val="A6370F"/>
              </a:solidFill>
            </a:endParaRPr>
          </a:p>
        </p:txBody>
      </p:sp>
      <p:cxnSp>
        <p:nvCxnSpPr>
          <p:cNvPr id="24" name="Connecteur en arc 23"/>
          <p:cNvCxnSpPr>
            <a:endCxn id="23" idx="1"/>
          </p:cNvCxnSpPr>
          <p:nvPr>
            <p:custDataLst>
              <p:tags r:id="rId15"/>
            </p:custDataLst>
          </p:nvPr>
        </p:nvCxnSpPr>
        <p:spPr>
          <a:xfrm rot="16200000" flipH="1">
            <a:off x="6221436" y="4329246"/>
            <a:ext cx="1274153" cy="323244"/>
          </a:xfrm>
          <a:prstGeom prst="curvedConnector2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604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1" grpId="0"/>
      <p:bldP spid="1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>
            <p:custDataLst>
              <p:tags r:id="rId1"/>
            </p:custDataLst>
          </p:nvPr>
        </p:nvSpPr>
        <p:spPr>
          <a:xfrm>
            <a:off x="-246589" y="936201"/>
            <a:ext cx="64914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BE" sz="2800" b="1" i="1" dirty="0" smtClean="0">
                <a:solidFill>
                  <a:srgbClr val="48736F"/>
                </a:solidFill>
              </a:rPr>
              <a:t>Au terme de la collaboration :</a:t>
            </a:r>
            <a:endParaRPr lang="fr-BE" sz="2800" b="1" i="1" dirty="0">
              <a:solidFill>
                <a:srgbClr val="48736F"/>
              </a:solidFill>
            </a:endParaRPr>
          </a:p>
        </p:txBody>
      </p:sp>
      <p:sp>
        <p:nvSpPr>
          <p:cNvPr id="6" name="Rectangle à coins arrondis 5"/>
          <p:cNvSpPr/>
          <p:nvPr>
            <p:custDataLst>
              <p:tags r:id="rId2"/>
            </p:custDataLst>
          </p:nvPr>
        </p:nvSpPr>
        <p:spPr>
          <a:xfrm>
            <a:off x="1391029" y="2280894"/>
            <a:ext cx="9864422" cy="941278"/>
          </a:xfrm>
          <a:prstGeom prst="roundRect">
            <a:avLst/>
          </a:prstGeom>
          <a:solidFill>
            <a:srgbClr val="48736F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i="1" dirty="0">
                <a:solidFill>
                  <a:schemeClr val="bg1"/>
                </a:solidFill>
              </a:rPr>
              <a:t>D’autres aides sont accessibles (Job Plus) à l’employeur pour poursuivre la mise à l’emploi.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633" y="5860745"/>
            <a:ext cx="3164749" cy="85662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5"/>
          <a:srcRect l="35643" r="23338"/>
          <a:stretch/>
        </p:blipFill>
        <p:spPr>
          <a:xfrm>
            <a:off x="10633165" y="5747944"/>
            <a:ext cx="1262743" cy="969425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12261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2185850" y="2627674"/>
            <a:ext cx="8256129" cy="1073470"/>
          </a:xfrm>
        </p:spPr>
        <p:txBody>
          <a:bodyPr>
            <a:normAutofit/>
          </a:bodyPr>
          <a:lstStyle/>
          <a:p>
            <a:r>
              <a:rPr lang="fr-BE" sz="6600" b="1" i="1" dirty="0" smtClean="0">
                <a:solidFill>
                  <a:srgbClr val="48736F"/>
                </a:solidFill>
                <a:latin typeface="+mj-lt"/>
              </a:rPr>
              <a:t>Prêt à commencer ?</a:t>
            </a:r>
            <a:endParaRPr lang="fr-BE" sz="6600" b="1" i="1" dirty="0">
              <a:solidFill>
                <a:srgbClr val="48736F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EBB350-917F-0047-B708-0FEA513F082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84931" y="438138"/>
            <a:ext cx="104487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BE" sz="2400" b="1" i="1" dirty="0" smtClean="0">
                <a:solidFill>
                  <a:srgbClr val="48736F"/>
                </a:solidFill>
              </a:rPr>
              <a:t>Renforcez votre équipe en offrant une opportunité d‘emploi à un bénéficiaire du CPAS, avec à la clé un soutien financier et un accompagnement.</a:t>
            </a:r>
            <a:endParaRPr lang="fr-BE" sz="2400" b="1" i="1" dirty="0">
              <a:solidFill>
                <a:srgbClr val="48736F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633" y="5860745"/>
            <a:ext cx="3164749" cy="85662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6"/>
          <a:srcRect l="35643" r="23338"/>
          <a:stretch/>
        </p:blipFill>
        <p:spPr>
          <a:xfrm>
            <a:off x="10633165" y="5747944"/>
            <a:ext cx="1262743" cy="96942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9EBB350-917F-0047-B708-0FEA513F082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85145" y="4635412"/>
            <a:ext cx="64483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BE" sz="2000" b="1" i="1" dirty="0" smtClean="0">
                <a:solidFill>
                  <a:srgbClr val="48736F"/>
                </a:solidFill>
              </a:rPr>
              <a:t>Frédéric Vancoillie</a:t>
            </a:r>
          </a:p>
          <a:p>
            <a:pPr algn="ctr"/>
            <a:r>
              <a:rPr lang="fr-BE" sz="2000" b="1" i="1" dirty="0" smtClean="0">
                <a:solidFill>
                  <a:srgbClr val="48736F"/>
                </a:solidFill>
              </a:rPr>
              <a:t>Frederic.vancoillie@cpas-comines.be</a:t>
            </a:r>
          </a:p>
          <a:p>
            <a:pPr algn="ctr"/>
            <a:r>
              <a:rPr lang="fr-BE" sz="2000" b="1" i="1" dirty="0" smtClean="0">
                <a:solidFill>
                  <a:srgbClr val="48736F"/>
                </a:solidFill>
              </a:rPr>
              <a:t>+32 56 48 35 88</a:t>
            </a:r>
            <a:endParaRPr lang="fr-BE" sz="2000" b="1" i="1" dirty="0">
              <a:solidFill>
                <a:srgbClr val="4873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17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1929</TotalTime>
  <Words>266</Words>
  <Application>Microsoft Office PowerPoint</Application>
  <PresentationFormat>Grand écran</PresentationFormat>
  <Paragraphs>47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PRIMINFO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Florian</dc:creator>
  <cp:lastModifiedBy>Blanche BRAEM</cp:lastModifiedBy>
  <cp:revision>65</cp:revision>
  <dcterms:created xsi:type="dcterms:W3CDTF">2021-07-07T07:53:21Z</dcterms:created>
  <dcterms:modified xsi:type="dcterms:W3CDTF">2026-10-06T13:42:15Z</dcterms:modified>
</cp:coreProperties>
</file>